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909510">
            <a:off x="536058" y="181328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002060"/>
                </a:solidFill>
                <a:latin typeface="Georgia" pitchFamily="18" charset="0"/>
              </a:rPr>
              <a:t>Трудовое воспитание и профессиональная ориентация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czn.volgadmin.ru/upload/uf/c28/__________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789040"/>
            <a:ext cx="4819650" cy="2581276"/>
          </a:xfrm>
          <a:prstGeom prst="rect">
            <a:avLst/>
          </a:prstGeom>
          <a:noFill/>
        </p:spPr>
      </p:pic>
      <p:pic>
        <p:nvPicPr>
          <p:cNvPr id="6" name="Picture 4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4725144"/>
            <a:ext cx="1165603" cy="1496960"/>
          </a:xfrm>
          <a:prstGeom prst="rect">
            <a:avLst/>
          </a:prstGeom>
          <a:noFill/>
        </p:spPr>
      </p:pic>
      <p:sp>
        <p:nvSpPr>
          <p:cNvPr id="7" name="WordArt 14"/>
          <p:cNvSpPr>
            <a:spLocks noChangeArrowheads="1" noChangeShapeType="1" noTextEdit="1"/>
          </p:cNvSpPr>
          <p:nvPr/>
        </p:nvSpPr>
        <p:spPr bwMode="auto">
          <a:xfrm>
            <a:off x="1187624" y="4365104"/>
            <a:ext cx="432048" cy="7787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latin typeface="Arial"/>
                <a:cs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577483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Музыка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Сочинительство. Исполнительская работа. Преподавательская деятельность. Работа в кино, театре, на радио, на телевидении.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Изобразительное искусство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Художник. Декоратор. Дизайнер. Архитектор. Ландшафтный архитектор. Фотограф. Парикмахер. Модельер. Преподавательская работа. Работа в театре и кино. Декоративно-прикладное искусство. Реклама. Полиграфия.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Хореография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Исполнители. Преподаватели.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Физкультура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Тренерская и преподавательская работа. Культурно-массовая работа. Спортивная медицина. Туризм.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Профессии будущего (через 10-30 лет):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IT-специальности (разработчики, программисты,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тестировщики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специалисты по безопасности);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работники сервисных центров (настройка и ремонт техники, консультации);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специалисты по установке, настройке, обслуживанию и ремонту универсальных и специализированных роботов;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дизайнеры в широком значении (ландшафта, обуви, одежды, строений, вещей для 3d-принтеров, а также виртуальных объектов);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мастера по оформлению, которые будут работать в тесном сотрудничестве с дизайнерами ("евроремонт");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инженеры в самых разных направлениях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нанотехнологии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биотехнологии и т.п.);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и учителя;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специалисты в сфере услуг и красоты;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специалисты в сфере туристических услуг (услуги гостеприимства), коллективные и индивидуальные гиды, в том числе в виртуальных мирах;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специалисты в области логистики (учет и движение товаров и услуг);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журналисты,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блоггеры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участники шоу и ТВ; 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Интернет-продавцы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менеджеры по продвижению товаров и услуг, удержанию клиентов;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профессии, связанные с работой с престарелыми людьми;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профессии в сфере развлечений.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1. Учебный труд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9"/>
            <a:ext cx="8229600" cy="93610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Умственный и физический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http://otvet.imgsmail.ru/download/68f26e9b2f8f9d74bdffa761eb144e35_i-1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04775">
            <a:off x="89037" y="1996458"/>
            <a:ext cx="3631668" cy="2232113"/>
          </a:xfrm>
          <a:prstGeom prst="rect">
            <a:avLst/>
          </a:prstGeom>
          <a:noFill/>
        </p:spPr>
      </p:pic>
      <p:pic>
        <p:nvPicPr>
          <p:cNvPr id="1028" name="Picture 4" descr="http://images.ndh.vn/Images/Uploaded/Share/2014/05/26/701Children-in-classro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9962">
            <a:off x="367489" y="4158825"/>
            <a:ext cx="3517156" cy="1974330"/>
          </a:xfrm>
          <a:prstGeom prst="rect">
            <a:avLst/>
          </a:prstGeom>
          <a:noFill/>
        </p:spPr>
      </p:pic>
      <p:pic>
        <p:nvPicPr>
          <p:cNvPr id="1030" name="Picture 6" descr="http://bkamen.info/uploads/posts/2008-07/1215662833_dsc07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78104">
            <a:off x="4079279" y="2029232"/>
            <a:ext cx="2210556" cy="2952328"/>
          </a:xfrm>
          <a:prstGeom prst="rect">
            <a:avLst/>
          </a:prstGeom>
          <a:noFill/>
        </p:spPr>
      </p:pic>
      <p:pic>
        <p:nvPicPr>
          <p:cNvPr id="1032" name="Picture 8" descr="http://badnews.org.ru/_nw/4/767731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08519">
            <a:off x="5376742" y="4357808"/>
            <a:ext cx="3319631" cy="2140239"/>
          </a:xfrm>
          <a:prstGeom prst="rect">
            <a:avLst/>
          </a:prstGeom>
          <a:noFill/>
        </p:spPr>
      </p:pic>
      <p:pic>
        <p:nvPicPr>
          <p:cNvPr id="1034" name="Picture 10" descr="http://lh6.googleusercontent.com/-9gyaw58jmG4/VCrmAzDQmjI/AAAAAAAKy2A/M4hPTjFb2C0/w1024-h703/RIAN_00883492.SNEng.r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29047">
            <a:off x="6160446" y="2248133"/>
            <a:ext cx="2622197" cy="1800200"/>
          </a:xfrm>
          <a:prstGeom prst="rect">
            <a:avLst/>
          </a:prstGeom>
          <a:noFill/>
        </p:spPr>
      </p:pic>
      <p:pic>
        <p:nvPicPr>
          <p:cNvPr id="9" name="Picture 31" descr="Рисунок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0"/>
            <a:ext cx="1008112" cy="169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2. Общественно-полезный труд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5362" name="Picture 2" descr="http://www.alphabetos.ru/img/063.jpg"/>
          <p:cNvPicPr>
            <a:picLocks noChangeAspect="1" noChangeArrowheads="1"/>
          </p:cNvPicPr>
          <p:nvPr/>
        </p:nvPicPr>
        <p:blipFill>
          <a:blip r:embed="rId2" cstate="print"/>
          <a:srcRect t="23167" r="4745" b="14646"/>
          <a:stretch>
            <a:fillRect/>
          </a:stretch>
        </p:blipFill>
        <p:spPr bwMode="auto">
          <a:xfrm rot="21001842">
            <a:off x="266951" y="1396223"/>
            <a:ext cx="4269651" cy="3456384"/>
          </a:xfrm>
          <a:prstGeom prst="rect">
            <a:avLst/>
          </a:prstGeom>
          <a:noFill/>
        </p:spPr>
      </p:pic>
      <p:pic>
        <p:nvPicPr>
          <p:cNvPr id="15364" name="Picture 4" descr="http://img.tumix.ru/common-1200x700/data/content/649.subbot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5037">
            <a:off x="4799415" y="1639269"/>
            <a:ext cx="3845591" cy="2557318"/>
          </a:xfrm>
          <a:prstGeom prst="rect">
            <a:avLst/>
          </a:prstGeom>
          <a:noFill/>
        </p:spPr>
      </p:pic>
      <p:pic>
        <p:nvPicPr>
          <p:cNvPr id="15366" name="Picture 6" descr="http://static.diary.ru/userdir/3/3/4/1/3341484/83305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02761">
            <a:off x="5065254" y="4096136"/>
            <a:ext cx="3240360" cy="2227748"/>
          </a:xfrm>
          <a:prstGeom prst="rect">
            <a:avLst/>
          </a:prstGeom>
          <a:noFill/>
        </p:spPr>
      </p:pic>
      <p:pic>
        <p:nvPicPr>
          <p:cNvPr id="15368" name="Picture 8" descr="http://garden-zoo.ru/userfiles/image/pobel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1861">
            <a:off x="1605835" y="4695435"/>
            <a:ext cx="3097857" cy="2073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3. Производительный труд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6392" name="Picture 8" descr="http://slz.com.ua/wp-content/uploads/2011/04/proiz_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3016"/>
            <a:ext cx="5292080" cy="3097160"/>
          </a:xfrm>
          <a:prstGeom prst="rect">
            <a:avLst/>
          </a:prstGeom>
          <a:noFill/>
        </p:spPr>
      </p:pic>
      <p:pic>
        <p:nvPicPr>
          <p:cNvPr id="16386" name="Picture 2" descr="http://www.kreditbusiness.ru/uploads/posts/2011-01/1295365867_2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76824">
            <a:off x="491268" y="1543554"/>
            <a:ext cx="3244400" cy="2155724"/>
          </a:xfrm>
          <a:prstGeom prst="rect">
            <a:avLst/>
          </a:prstGeom>
          <a:noFill/>
        </p:spPr>
      </p:pic>
      <p:pic>
        <p:nvPicPr>
          <p:cNvPr id="16390" name="Picture 6" descr="http://victorborisov.ru/livejournal/2010_december_13/photo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15846">
            <a:off x="4702035" y="4227535"/>
            <a:ext cx="4003532" cy="2397671"/>
          </a:xfrm>
          <a:prstGeom prst="rect">
            <a:avLst/>
          </a:prstGeom>
          <a:noFill/>
        </p:spPr>
      </p:pic>
      <p:pic>
        <p:nvPicPr>
          <p:cNvPr id="16388" name="Picture 4" descr="http://volganews.ru/upload/news/09.01.2014/5825a793cd9ef012fcf33dc2caa2618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268760"/>
            <a:ext cx="3269366" cy="2454540"/>
          </a:xfrm>
          <a:prstGeom prst="rect">
            <a:avLst/>
          </a:prstGeom>
          <a:noFill/>
        </p:spPr>
      </p:pic>
      <p:pic>
        <p:nvPicPr>
          <p:cNvPr id="7" name="Picture 11" descr="Рисунок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1412776"/>
            <a:ext cx="1080120" cy="108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uroacaso.com.br/wp-content/uploads/2011/04/Slid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69567"/>
            <a:ext cx="5184576" cy="3888433"/>
          </a:xfrm>
          <a:prstGeom prst="rect">
            <a:avLst/>
          </a:prstGeom>
          <a:noFill/>
        </p:spPr>
      </p:pic>
      <p:pic>
        <p:nvPicPr>
          <p:cNvPr id="18436" name="Picture 4" descr="http://workforcesolutions.ru/img/%D0%9F%D1%80%D0%BE%D1%84%D0%BE%D1%80%D0%B8%D0%B5%D0%BD%D1%82%D0%B0%D1%86%D0%B8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8641526" cy="2736304"/>
          </a:xfrm>
          <a:prstGeom prst="rect">
            <a:avLst/>
          </a:prstGeom>
          <a:noFill/>
        </p:spPr>
      </p:pic>
      <p:pic>
        <p:nvPicPr>
          <p:cNvPr id="4" name="Picture 4" descr="ag00029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5373216"/>
            <a:ext cx="1355505" cy="1074990"/>
          </a:xfrm>
          <a:prstGeom prst="rect">
            <a:avLst/>
          </a:prstGeom>
          <a:noFill/>
        </p:spPr>
      </p:pic>
      <p:pic>
        <p:nvPicPr>
          <p:cNvPr id="5" name="Picture 5" descr="MCj0439851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517232"/>
            <a:ext cx="1143008" cy="91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vavilon-plen.ru/cerkov-stroenia/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30"/>
            <a:ext cx="9144000" cy="6861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b="1" cap="all" dirty="0" smtClean="0">
                <a:latin typeface="Arial" pitchFamily="34" charset="0"/>
                <a:cs typeface="Arial" pitchFamily="34" charset="0"/>
              </a:rPr>
              <a:t>Взаимосвязь учебных предметов и профессиональной сферы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b="1" cap="all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Языки и литература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Языкознание, литературоведение. Журналистика. Библиотековедение. Перевод. Логопедия. Литературная критика. Редактор, корректор,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литработник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Преподавание языка и литературы. Делопроизводство. Философия. Политология. Научный референт. Литературное художественное творчество: писатель, поэт, сценарист.</a:t>
            </a:r>
          </a:p>
          <a:p>
            <a:pPr lvl="0">
              <a:lnSpc>
                <a:spcPct val="120000"/>
              </a:lnSpc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Математика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Математика и ее специализации. Программирование. Экономика. Бухгалтерский учёт. Статистика. Вычислительная техника. Астрономия. Инженерные специальности. Строительство. Геодезия. Мелиорация. Землеустройство. Смежные области физики, химии и биологии. Научная работа и преподавание.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328592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10000"/>
              </a:lnSpc>
            </a:pPr>
            <a:r>
              <a:rPr lang="ru-RU" sz="2200" b="1" u="sng" dirty="0" smtClean="0">
                <a:latin typeface="Arial" pitchFamily="34" charset="0"/>
                <a:cs typeface="Arial" pitchFamily="34" charset="0"/>
              </a:rPr>
              <a:t>Физика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Специальности механики, электроники, радиоэлектроники.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Фототехнология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Связь. Энергетика. Авиация. Космонавтика. Научная работа и преподавание. Экология. Фотодело.</a:t>
            </a:r>
          </a:p>
          <a:p>
            <a:pPr lvl="0">
              <a:lnSpc>
                <a:spcPct val="110000"/>
              </a:lnSpc>
            </a:pPr>
            <a:r>
              <a:rPr lang="ru-RU" sz="2200" b="1" u="sng" dirty="0" smtClean="0">
                <a:latin typeface="Arial" pitchFamily="34" charset="0"/>
                <a:cs typeface="Arial" pitchFamily="34" charset="0"/>
              </a:rPr>
              <a:t>Химия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Химия и специальности химической промышленности. Технологии пищевой промышленности. Фармация. Бытовое обслуживание: оператор химчистки, парикмахер. Полиграфия. Медицина. Экология. Научная работа и преподавание.</a:t>
            </a:r>
          </a:p>
          <a:p>
            <a:pPr lvl="0">
              <a:lnSpc>
                <a:spcPct val="110000"/>
              </a:lnSpc>
            </a:pPr>
            <a:r>
              <a:rPr lang="ru-RU" sz="2200" b="1" u="sng" dirty="0" smtClean="0">
                <a:latin typeface="Arial" pitchFamily="34" charset="0"/>
                <a:cs typeface="Arial" pitchFamily="34" charset="0"/>
              </a:rPr>
              <a:t>Биология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Биология и её специализации. Биохимия. Биофизика. Агрономия. Медицина. Ветеринария. Психофизиология. Экология. Ландшафтное проектирование и архитектура.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Фитодизайн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Научная работа и преподавание.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География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География и её специализации. Геология. Транспорт. Лесоводство. Горное дело. Торфяное производство. Геодезия и картография. Краеведение. Туризм. Экскурсовод. Политическая работа. Внешнеэкономическая деятельность. Дипломатическая работа. Научная работа и преподавание.</a:t>
            </a:r>
          </a:p>
          <a:p>
            <a:pPr lvl="0">
              <a:lnSpc>
                <a:spcPct val="120000"/>
              </a:lnSpc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История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История и её специализации. Архивная работа. Правоведение. Экономика. Социология. Философия. Психология. Журналистика. Библиотековедение. Литературная работа. Научная работа и преподавание.</a:t>
            </a:r>
          </a:p>
          <a:p>
            <a:pPr lvl="0">
              <a:lnSpc>
                <a:spcPct val="120000"/>
              </a:lnSpc>
            </a:pPr>
            <a:r>
              <a:rPr lang="ru-RU" b="1" u="sng" dirty="0" smtClean="0">
                <a:latin typeface="Arial" pitchFamily="34" charset="0"/>
                <a:cs typeface="Arial" pitchFamily="34" charset="0"/>
              </a:rPr>
              <a:t>Труд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Специальности дерево- и металлообработки. Строительство. Сантехника. Машиностроение. Текстильные специальности. Основные специальности пищевой промышленности. Швейные и другие специальности бытового обслуживания населения.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476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Трудовое воспитание и профессиональная ориентация </vt:lpstr>
      <vt:lpstr>1. Учебный труд</vt:lpstr>
      <vt:lpstr>2. Общественно-полезный труд</vt:lpstr>
      <vt:lpstr>3. Производительный труд</vt:lpstr>
      <vt:lpstr>Слайд 5</vt:lpstr>
      <vt:lpstr>Слайд 6</vt:lpstr>
      <vt:lpstr>Слайд 7</vt:lpstr>
      <vt:lpstr>Слайд 8</vt:lpstr>
      <vt:lpstr>Слайд 9</vt:lpstr>
      <vt:lpstr>Слайд 10</vt:lpstr>
      <vt:lpstr>Профессии будущего (через 10-30 лет):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Трудовое воспитание и профессиональная ориентация </dc:title>
  <dc:creator>Катя</dc:creator>
  <cp:lastModifiedBy>Катя</cp:lastModifiedBy>
  <cp:revision>8</cp:revision>
  <dcterms:created xsi:type="dcterms:W3CDTF">2015-10-07T16:51:41Z</dcterms:created>
  <dcterms:modified xsi:type="dcterms:W3CDTF">2015-10-08T20:28:34Z</dcterms:modified>
</cp:coreProperties>
</file>