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1" r:id="rId4"/>
    <p:sldId id="262" r:id="rId5"/>
    <p:sldId id="263" r:id="rId6"/>
    <p:sldId id="264" r:id="rId7"/>
    <p:sldId id="265" r:id="rId8"/>
    <p:sldId id="267" r:id="rId9"/>
    <p:sldId id="269" r:id="rId10"/>
    <p:sldId id="270" r:id="rId11"/>
    <p:sldId id="273" r:id="rId12"/>
    <p:sldId id="275" r:id="rId13"/>
    <p:sldId id="271" r:id="rId14"/>
    <p:sldId id="274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78" y="-2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E87413-D1CE-4EBB-9753-8650F85F6884}" type="datetimeFigureOut">
              <a:rPr lang="ru-RU" smtClean="0"/>
              <a:pPr/>
              <a:t>14.12.2015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3EB5BF-1FD3-4C05-B57B-5E8028D7DBC1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051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endParaRPr lang="ru-RU" sz="3200" dirty="0" smtClean="0"/>
          </a:p>
          <a:p>
            <a:pPr algn="ctr" eaLnBrk="1" hangingPunct="1">
              <a:buNone/>
            </a:pP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То, что запомнил, - уйдёт, </a:t>
            </a:r>
          </a:p>
          <a:p>
            <a:pPr algn="ctr" eaLnBrk="1" hangingPunct="1">
              <a:buNone/>
            </a:pP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   то, что понял, - останется.</a:t>
            </a:r>
          </a:p>
          <a:p>
            <a:pPr algn="ctr" eaLnBrk="1" hangingPunct="1">
              <a:buNone/>
            </a:pPr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                                                       Русская пословица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2E53747-F04B-4969-9792-26B9E085D733}" type="slidenum">
              <a:rPr lang="ru-RU" altLang="en-US"/>
              <a:pPr>
                <a:defRPr/>
              </a:pPr>
              <a:t>1</a:t>
            </a:fld>
            <a:endParaRPr lang="ru-RU" alt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0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1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Работа в группе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ru-RU" i="1" dirty="0">
                <a:latin typeface="Times New Roman" pitchFamily="18" charset="0"/>
                <a:cs typeface="Times New Roman" pitchFamily="18" charset="0"/>
              </a:rPr>
              <a:t>(1)Разгулялась в чистом поле (не)погода.(2) </a:t>
            </a:r>
            <a:r>
              <a:rPr lang="ru-RU" i="1" dirty="0" err="1">
                <a:latin typeface="Times New Roman" pitchFamily="18" charset="0"/>
                <a:cs typeface="Times New Roman" pitchFamily="18" charset="0"/>
              </a:rPr>
              <a:t>Засв</a:t>
            </a:r>
            <a:r>
              <a:rPr lang="ru-RU" i="1" dirty="0">
                <a:latin typeface="Times New Roman" pitchFamily="18" charset="0"/>
                <a:cs typeface="Times New Roman" pitchFamily="18" charset="0"/>
              </a:rPr>
              <a:t>…стела, зам…</a:t>
            </a:r>
            <a:r>
              <a:rPr lang="ru-RU" i="1" dirty="0" err="1">
                <a:latin typeface="Times New Roman" pitchFamily="18" charset="0"/>
                <a:cs typeface="Times New Roman" pitchFamily="18" charset="0"/>
              </a:rPr>
              <a:t>ла</a:t>
            </a:r>
            <a:r>
              <a:rPr lang="ru-RU" i="1" dirty="0">
                <a:latin typeface="Times New Roman" pitchFamily="18" charset="0"/>
                <a:cs typeface="Times New Roman" pitchFamily="18" charset="0"/>
              </a:rPr>
              <a:t> вьюга, и сл..да (не)осталось от накатанных дорог. (3)Везде л…жат (не)тронутые снега.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i="1" dirty="0">
                <a:latin typeface="Times New Roman" pitchFamily="18" charset="0"/>
                <a:cs typeface="Times New Roman" pitchFamily="18" charset="0"/>
              </a:rPr>
              <a:t>(4)(Не)мало песен сложено про </a:t>
            </a:r>
            <a:r>
              <a:rPr lang="ru-RU" i="1" dirty="0" err="1">
                <a:latin typeface="Times New Roman" pitchFamily="18" charset="0"/>
                <a:cs typeface="Times New Roman" pitchFamily="18" charset="0"/>
              </a:rPr>
              <a:t>зиму-кр</a:t>
            </a:r>
            <a:r>
              <a:rPr lang="ru-RU" i="1" dirty="0">
                <a:latin typeface="Times New Roman" pitchFamily="18" charset="0"/>
                <a:cs typeface="Times New Roman" pitchFamily="18" charset="0"/>
              </a:rPr>
              <a:t>..</a:t>
            </a:r>
            <a:r>
              <a:rPr lang="ru-RU" i="1" dirty="0" err="1">
                <a:latin typeface="Times New Roman" pitchFamily="18" charset="0"/>
                <a:cs typeface="Times New Roman" pitchFamily="18" charset="0"/>
              </a:rPr>
              <a:t>савицу</a:t>
            </a:r>
            <a:r>
              <a:rPr lang="ru-RU" i="1" dirty="0">
                <a:latin typeface="Times New Roman" pitchFamily="18" charset="0"/>
                <a:cs typeface="Times New Roman" pitchFamily="18" charset="0"/>
              </a:rPr>
              <a:t>. (5)Умоется она на утренней зорьке снежком, (не)смело улыбнётся, </a:t>
            </a:r>
            <a:r>
              <a:rPr lang="ru-RU" i="1" dirty="0" err="1">
                <a:latin typeface="Times New Roman" pitchFamily="18" charset="0"/>
                <a:cs typeface="Times New Roman" pitchFamily="18" charset="0"/>
              </a:rPr>
              <a:t>пов</a:t>
            </a:r>
            <a:r>
              <a:rPr lang="ru-RU" i="1" dirty="0">
                <a:latin typeface="Times New Roman" pitchFamily="18" charset="0"/>
                <a:cs typeface="Times New Roman" pitchFamily="18" charset="0"/>
              </a:rPr>
              <a:t>..дёт с..ними очами. (6)И мы восхищённо скажем Как хороша русская зима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Работа в группе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Разгулялась 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в чистом поле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непогода. Засвистела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, замела вьюга, и следа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не осталось 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от накатанных дорог.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Везде 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лежат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нетронутые 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снега.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Немало 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песен сложено про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зиму-красавицу. Умоется 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она на утренней зорьке снежком,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несмело 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улыбнётся, поведёт синими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очами. И 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мы восхищённо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скажем: « </a:t>
            </a:r>
            <a:r>
              <a:rPr lang="ru-RU" b="1" i="1" dirty="0">
                <a:latin typeface="Times New Roman" pitchFamily="18" charset="0"/>
                <a:cs typeface="Times New Roman" pitchFamily="18" charset="0"/>
              </a:rPr>
              <a:t>Как хороша русская </a:t>
            </a:r>
            <a:r>
              <a:rPr lang="ru-RU" b="1" i="1" dirty="0" smtClean="0">
                <a:latin typeface="Times New Roman" pitchFamily="18" charset="0"/>
                <a:cs typeface="Times New Roman" pitchFamily="18" charset="0"/>
              </a:rPr>
              <a:t>зима!»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Ключи к тесту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1 вариант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–а</a:t>
            </a:r>
          </a:p>
          <a:p>
            <a:pPr>
              <a:buNone/>
            </a:pPr>
            <a:r>
              <a:rPr lang="ru-RU" dirty="0" smtClean="0"/>
              <a:t>2-б</a:t>
            </a:r>
          </a:p>
          <a:p>
            <a:pPr>
              <a:buNone/>
            </a:pPr>
            <a:r>
              <a:rPr lang="ru-RU" dirty="0" smtClean="0"/>
              <a:t>3-б</a:t>
            </a:r>
          </a:p>
          <a:p>
            <a:pPr>
              <a:buNone/>
            </a:pPr>
            <a:r>
              <a:rPr lang="ru-RU" dirty="0" smtClean="0"/>
              <a:t>4-в</a:t>
            </a:r>
          </a:p>
          <a:p>
            <a:pPr>
              <a:buNone/>
            </a:pPr>
            <a:r>
              <a:rPr lang="ru-RU" dirty="0" smtClean="0"/>
              <a:t>5-в</a:t>
            </a:r>
            <a:endParaRPr lang="ru-RU" dirty="0"/>
          </a:p>
        </p:txBody>
      </p:sp>
      <p:sp>
        <p:nvSpPr>
          <p:cNvPr id="7" name="Текст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2 вариант</a:t>
            </a:r>
            <a:endParaRPr lang="ru-RU" dirty="0"/>
          </a:p>
        </p:txBody>
      </p:sp>
      <p:sp>
        <p:nvSpPr>
          <p:cNvPr id="8" name="Содержимое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1-в</a:t>
            </a:r>
          </a:p>
          <a:p>
            <a:pPr>
              <a:buNone/>
            </a:pPr>
            <a:r>
              <a:rPr lang="ru-RU" dirty="0" smtClean="0"/>
              <a:t>2-б</a:t>
            </a:r>
          </a:p>
          <a:p>
            <a:pPr>
              <a:buNone/>
            </a:pPr>
            <a:r>
              <a:rPr lang="ru-RU" dirty="0" smtClean="0"/>
              <a:t>3-в</a:t>
            </a:r>
          </a:p>
          <a:p>
            <a:pPr>
              <a:buNone/>
            </a:pPr>
            <a:r>
              <a:rPr lang="ru-RU" dirty="0" smtClean="0"/>
              <a:t>4-а</a:t>
            </a:r>
          </a:p>
          <a:p>
            <a:pPr>
              <a:buNone/>
            </a:pPr>
            <a:r>
              <a:rPr lang="ru-RU" smtClean="0"/>
              <a:t>5-в</a:t>
            </a:r>
            <a:endParaRPr lang="ru-RU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 </a:t>
            </a:r>
            <a:br>
              <a:rPr lang="ru-RU" dirty="0"/>
            </a:br>
            <a:r>
              <a:rPr lang="ru-RU" dirty="0"/>
              <a:t>Подведение итогов. Рефлексия.</a:t>
            </a:r>
            <a:br>
              <a:rPr lang="ru-RU" dirty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b="1" dirty="0"/>
              <a:t>Что было известным, а что узнали нового?  </a:t>
            </a:r>
            <a:endParaRPr lang="ru-RU" dirty="0"/>
          </a:p>
          <a:p>
            <a:pPr lvl="0"/>
            <a:r>
              <a:rPr lang="ru-RU" b="1" dirty="0"/>
              <a:t>Что было самым трудным, а что легким?</a:t>
            </a:r>
            <a:endParaRPr lang="ru-RU" dirty="0"/>
          </a:p>
          <a:p>
            <a:pPr lvl="0"/>
            <a:r>
              <a:rPr lang="ru-RU" b="1" dirty="0"/>
              <a:t>Расскажите правило написания НЕ с наречиями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Домашнее задание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1.п.38, </a:t>
            </a:r>
          </a:p>
          <a:p>
            <a:pPr>
              <a:buNone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2.Упр.243 или 244 (по выбору).</a:t>
            </a:r>
          </a:p>
          <a:p>
            <a:pPr>
              <a:buNone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3. * Выписать из стихотворения «Железная дорога» Н.А.Некрасова 5-8 слов с изученной орфограммой, графически объяснить.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Вспомним, как пишутся НЕ с различными частями речи.</a:t>
            </a:r>
            <a:endParaRPr lang="ru-RU" dirty="0"/>
          </a:p>
        </p:txBody>
      </p:sp>
      <p:sp>
        <p:nvSpPr>
          <p:cNvPr id="5" name="Содержимое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(Не) правда, а ложь; (не)интересная книга; (не)решительность игрока; долгое (не)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настье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; ещё (не) вспаханное поле ; вовсе  (не)интересный; (не)глубокая, а мелкая река, (не) зная.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3200" b="1" i="1" dirty="0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sz="3200" b="1" i="1" dirty="0" smtClean="0">
                <a:latin typeface="Times New Roman" pitchFamily="18" charset="0"/>
                <a:cs typeface="Times New Roman" pitchFamily="18" charset="0"/>
              </a:rPr>
              <a:t>е)</a:t>
            </a:r>
            <a:r>
              <a:rPr lang="ru-RU" sz="3200" b="1" i="1" dirty="0" err="1" smtClean="0">
                <a:latin typeface="Times New Roman" pitchFamily="18" charset="0"/>
                <a:cs typeface="Times New Roman" pitchFamily="18" charset="0"/>
              </a:rPr>
              <a:t>лепо</a:t>
            </a:r>
            <a:r>
              <a:rPr lang="ru-RU" sz="3200" b="1" i="1" dirty="0" smtClean="0">
                <a:latin typeface="Times New Roman" pitchFamily="18" charset="0"/>
                <a:cs typeface="Times New Roman" pitchFamily="18" charset="0"/>
              </a:rPr>
              <a:t>, (не)сложно,(не)громко, (не)искренне; (не)высоко, а низко; вовсе (не) интересно. 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Вспомним, как пишутся НЕ с различными частями речи.</a:t>
            </a:r>
            <a:endParaRPr lang="ru-RU" dirty="0"/>
          </a:p>
        </p:txBody>
      </p:sp>
      <p:sp>
        <p:nvSpPr>
          <p:cNvPr id="5" name="Содержимое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Не правда, а ложь; неинтересная книга; нерешительность игрока; долгое ненастье; ещё не вспаханное поле ; вовсе  не интересный; не глубокая, а мелкая река, не зная.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3200" b="1" i="1" dirty="0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sz="3200" b="1" i="1" dirty="0" smtClean="0">
                <a:latin typeface="Times New Roman" pitchFamily="18" charset="0"/>
                <a:cs typeface="Times New Roman" pitchFamily="18" charset="0"/>
              </a:rPr>
              <a:t>е)</a:t>
            </a:r>
            <a:r>
              <a:rPr lang="ru-RU" sz="3200" b="1" i="1" dirty="0" err="1" smtClean="0">
                <a:latin typeface="Times New Roman" pitchFamily="18" charset="0"/>
                <a:cs typeface="Times New Roman" pitchFamily="18" charset="0"/>
              </a:rPr>
              <a:t>лепо</a:t>
            </a:r>
            <a:r>
              <a:rPr lang="ru-RU" sz="3200" b="1" i="1" dirty="0" smtClean="0">
                <a:latin typeface="Times New Roman" pitchFamily="18" charset="0"/>
                <a:cs typeface="Times New Roman" pitchFamily="18" charset="0"/>
              </a:rPr>
              <a:t>, (не)сложно,(не)громко, (не)искренне; (не)высоко, а низко; вовсе (не) интересно. 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НЕ с наречиями на –о и –е.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НЕ с наречиями на –о и –е.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lvl="0">
              <a:buNone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1.Сопоставим правила написания НЕ с известными частями речи (существительными, прилагательными). </a:t>
            </a:r>
          </a:p>
          <a:p>
            <a:pPr>
              <a:buNone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2.Узнаем правописание Не с наречиями на –о т –е.</a:t>
            </a:r>
          </a:p>
          <a:p>
            <a:pPr lvl="0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3.Создадим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алгоритмы действия для решения орфографической задачи слитного и раздельного написания НЕ с наречиями на -о, -е.</a:t>
            </a:r>
          </a:p>
          <a:p>
            <a:pPr lvl="0"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4.Будем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применять  алгоритм действия для решения данной орфографической задачи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5.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Закрепим правописание не с наречиями и повторим правописание не с другими частями речи.</a:t>
            </a:r>
          </a:p>
          <a:p>
            <a:pPr lvl="0">
              <a:buNone/>
            </a:pP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И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навестим поля пустые, леса, (не)давно столь густые, и берег, милый для меня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Проверка по эталону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НЕ-  часть корня.</a:t>
            </a:r>
          </a:p>
          <a:p>
            <a:pPr>
              <a:buNone/>
            </a:pPr>
            <a:r>
              <a:rPr lang="ru-RU" dirty="0" smtClean="0"/>
              <a:t>Небрежно, нелепо, негодующе</a:t>
            </a:r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Проверка по эталону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НЕ-  приставка.</a:t>
            </a:r>
          </a:p>
          <a:p>
            <a:pPr>
              <a:buNone/>
            </a:pPr>
            <a:r>
              <a:rPr lang="ru-RU" dirty="0"/>
              <a:t> </a:t>
            </a:r>
            <a:r>
              <a:rPr lang="ru-RU" dirty="0" smtClean="0"/>
              <a:t>    Неаккуратно, неопрятно, неумело, некрепко, недоверчиво, недовольно, недружелюбно, непоследовательно, несвязно, невысоко, нешироко, нерадостно.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Проверка по эталону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НЕ-  частица(пишется раздельно).</a:t>
            </a:r>
          </a:p>
          <a:p>
            <a:pPr>
              <a:buNone/>
            </a:pPr>
            <a:r>
              <a:rPr lang="ru-RU" dirty="0"/>
              <a:t> </a:t>
            </a:r>
            <a:r>
              <a:rPr lang="ru-RU" dirty="0" smtClean="0"/>
              <a:t>    </a:t>
            </a:r>
            <a:r>
              <a:rPr lang="ru-RU" dirty="0"/>
              <a:t>Н</a:t>
            </a:r>
            <a:r>
              <a:rPr lang="ru-RU" dirty="0" smtClean="0"/>
              <a:t>е крепко, а слабо; не доверчиво, а с подозрением; нисколько не весело; совсем не громко; далеко не ласково; не громко, а тихо; не высоко, а низко; совсем не высоко; вовсе не глубоко.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580</Words>
  <Application>Microsoft Office PowerPoint</Application>
  <PresentationFormat>Экран (4:3)</PresentationFormat>
  <Paragraphs>55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Тема Office</vt:lpstr>
      <vt:lpstr>Слайд 1</vt:lpstr>
      <vt:lpstr>Вспомним, как пишутся НЕ с различными частями речи.</vt:lpstr>
      <vt:lpstr>Вспомним, как пишутся НЕ с различными частями речи.</vt:lpstr>
      <vt:lpstr>НЕ с наречиями на –о и –е.</vt:lpstr>
      <vt:lpstr>НЕ с наречиями на –о и –е.</vt:lpstr>
      <vt:lpstr>Слайд 6</vt:lpstr>
      <vt:lpstr>Проверка по эталону</vt:lpstr>
      <vt:lpstr>Проверка по эталону</vt:lpstr>
      <vt:lpstr>Проверка по эталону</vt:lpstr>
      <vt:lpstr>Работа в группе</vt:lpstr>
      <vt:lpstr>Работа в группе</vt:lpstr>
      <vt:lpstr>Ключи к тесту</vt:lpstr>
      <vt:lpstr>  Подведение итогов. Рефлексия. </vt:lpstr>
      <vt:lpstr>Домашнее задание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USER</dc:creator>
  <cp:lastModifiedBy>USER</cp:lastModifiedBy>
  <cp:revision>7</cp:revision>
  <dcterms:created xsi:type="dcterms:W3CDTF">2015-12-14T18:51:30Z</dcterms:created>
  <dcterms:modified xsi:type="dcterms:W3CDTF">2015-12-14T19:54:54Z</dcterms:modified>
</cp:coreProperties>
</file>

<file path=docProps/thumbnail.jpeg>
</file>